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21.jpg" ContentType="image/jpeg"/>
  <Override PartName="/ppt/media/image22.jpg" ContentType="image/jpeg"/>
  <Override PartName="/ppt/media/image24.jpg" ContentType="image/jpeg"/>
  <Override PartName="/ppt/media/image2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24"/>
  </p:notesMasterIdLst>
  <p:sldIdLst>
    <p:sldId id="265" r:id="rId2"/>
    <p:sldId id="258" r:id="rId3"/>
    <p:sldId id="256" r:id="rId4"/>
    <p:sldId id="259" r:id="rId5"/>
    <p:sldId id="260" r:id="rId6"/>
    <p:sldId id="261" r:id="rId7"/>
    <p:sldId id="263" r:id="rId8"/>
    <p:sldId id="264" r:id="rId9"/>
    <p:sldId id="266" r:id="rId10"/>
    <p:sldId id="269" r:id="rId11"/>
    <p:sldId id="267" r:id="rId12"/>
    <p:sldId id="270" r:id="rId13"/>
    <p:sldId id="271" r:id="rId14"/>
    <p:sldId id="272" r:id="rId15"/>
    <p:sldId id="273" r:id="rId16"/>
    <p:sldId id="276" r:id="rId17"/>
    <p:sldId id="274" r:id="rId18"/>
    <p:sldId id="278" r:id="rId19"/>
    <p:sldId id="275" r:id="rId20"/>
    <p:sldId id="277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  <a:srgbClr val="000000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7" autoAdjust="0"/>
    <p:restoredTop sz="94667" autoAdjust="0"/>
  </p:normalViewPr>
  <p:slideViewPr>
    <p:cSldViewPr>
      <p:cViewPr varScale="1">
        <p:scale>
          <a:sx n="45" d="100"/>
          <a:sy n="45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E9D-A2CE-40BC-B8C9-4BB439CC8C76}" type="datetimeFigureOut">
              <a:rPr lang="ru-RU" smtClean="0"/>
              <a:t>21.10.2016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CE3575-9362-43D3-A8E8-3845A091B1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641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E3575-9362-43D3-A8E8-3845A091B1D2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E3575-9362-43D3-A8E8-3845A091B1D2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E3575-9362-43D3-A8E8-3845A091B1D2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E3575-9362-43D3-A8E8-3845A091B1D2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CE3575-9362-43D3-A8E8-3845A091B1D2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6758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58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7589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7590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6759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759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6759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59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59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59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59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759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759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67600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601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602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603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604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605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760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760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7608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609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FEE9FD-913F-4487-AACA-1048EE36BE9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7610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7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7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6" grpId="0"/>
      <p:bldP spid="67607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6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760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FDD17-7BA4-42FB-A703-65186F7960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95EDD-3118-4026-B81D-35FDEAEF31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60CAD-4FCA-4D96-82D8-973A6E8109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A47A4-FA0F-4165-8FB1-B9CB855DF6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54C4A8-BF6D-492B-8B6B-BA77FA899F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9D0AE-873E-4994-BE59-D975C053F96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5354B-41CC-4D39-9686-3C70DEEEEF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C4C3D-005E-43AC-8093-5A5E320F9D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F868C-53C3-4564-9EFF-B7B32E8603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C06AE0-72AA-4359-A150-6499948ABC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656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6565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6656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6656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656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6656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57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57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57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57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6657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657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66576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7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8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79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0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81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6582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658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6584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8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86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561FEE6-7AFB-4DE0-93F0-D2D6FC2EDC1A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6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65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65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5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65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82" grpId="0"/>
      <p:bldP spid="66583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58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58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58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58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5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665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1596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18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dirty="0">
                <a:solidFill>
                  <a:schemeClr val="hlink"/>
                </a:solidFill>
              </a:rPr>
              <a:t>Звездное небо</a:t>
            </a:r>
          </a:p>
        </p:txBody>
      </p:sp>
    </p:spTree>
  </p:cSld>
  <p:clrMapOvr>
    <a:masterClrMapping/>
  </p:clrMapOvr>
  <p:transition advClick="0" advTm="13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Созвездие Большой Медведицы может служить хорошим помощником для запоминания ярчайших звезд Северного полушария</a:t>
            </a:r>
          </a:p>
        </p:txBody>
      </p:sp>
      <p:pic>
        <p:nvPicPr>
          <p:cNvPr id="27653" name="Picture 5" descr="532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12875"/>
            <a:ext cx="91440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 descr="2442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916113"/>
            <a:ext cx="8229600" cy="1143000"/>
          </a:xfrm>
        </p:spPr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По ковшу Большой медведицы легко определить северное направление</a:t>
            </a:r>
          </a:p>
        </p:txBody>
      </p:sp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533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5715000"/>
            <a:ext cx="8229600" cy="1143000"/>
          </a:xfrm>
        </p:spPr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Яркие звезды Вега, Денеб и Альтаир образуют Летний треугольник</a:t>
            </a:r>
          </a:p>
        </p:txBody>
      </p:sp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536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002587" cy="896938"/>
          </a:xfrm>
        </p:spPr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Зимний треугольник составляют ярчайшие звезды Ориона, Большого Пса и Малого Пса</a:t>
            </a:r>
          </a:p>
        </p:txBody>
      </p:sp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title"/>
          </p:nvPr>
        </p:nvSpPr>
        <p:spPr>
          <a:xfrm>
            <a:off x="179388" y="620713"/>
            <a:ext cx="8713787" cy="1655762"/>
          </a:xfrm>
        </p:spPr>
        <p:txBody>
          <a:bodyPr/>
          <a:lstStyle/>
          <a:p>
            <a:r>
              <a:rPr lang="ru-RU" sz="2000">
                <a:solidFill>
                  <a:schemeClr val="hlink"/>
                </a:solidFill>
              </a:rPr>
              <a:t>До изобретения компаса звезды были основными ориентирами: именно по ним древние мореходы и путешественники находили нужное направление.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Астронавигация (ориентирование по звездам) сохранила свое значение и в наш век спутников и атомной энергии. 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Она необходима для  штурманов и космонавтов, капитанов и пилотов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 sz="2000">
                <a:solidFill>
                  <a:schemeClr val="hlink"/>
                </a:solidFill>
              </a:rPr>
              <a:t>Навигационными называют 25 ярчайших звезд, с помощью которых определяют местонахождение корабля</a:t>
            </a:r>
          </a:p>
        </p:txBody>
      </p:sp>
      <p:pic>
        <p:nvPicPr>
          <p:cNvPr id="33797" name="Picture 5" descr="538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08275"/>
            <a:ext cx="91440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23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r="2783"/>
          <a:stretch>
            <a:fillRect/>
          </a:stretch>
        </p:blipFill>
        <p:spPr>
          <a:xfrm>
            <a:off x="1792288" y="612775"/>
            <a:ext cx="5299992" cy="36083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4725144"/>
            <a:ext cx="8352928" cy="1656184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На первый взгляд, названия многих созвездий кажутся странными. Часто в расположении звёзд очень трудно или даже просто невозможно рассмотреть то, о чём говорит название созвездия. Большая Медведица, например, напоминает ковш, очень трудно представить на небе Жирафа или Рысь. Но если вы посмотрите старинные атласы звёздного неба, то на них созвездия изображены в виде животных.</a:t>
            </a:r>
          </a:p>
        </p:txBody>
      </p:sp>
    </p:spTree>
    <p:extLst>
      <p:ext uri="{BB962C8B-B14F-4D97-AF65-F5344CB8AC3E}">
        <p14:creationId xmlns:p14="http://schemas.microsoft.com/office/powerpoint/2010/main" val="746197002"/>
      </p:ext>
    </p:extLst>
  </p:cSld>
  <p:clrMapOvr>
    <a:masterClrMapping/>
  </p:clrMapOvr>
  <p:transition>
    <p:cover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3" r="16533"/>
          <a:stretch>
            <a:fillRect/>
          </a:stretch>
        </p:blipFill>
        <p:spPr>
          <a:xfrm>
            <a:off x="1043608" y="612774"/>
            <a:ext cx="7128792" cy="526449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948004"/>
      </p:ext>
    </p:extLst>
  </p:cSld>
  <p:clrMapOvr>
    <a:masterClrMapping/>
  </p:clrMapOvr>
  <p:transition>
    <p:cover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  <a:effectLst/>
              </a:rPr>
              <a:t>КАК ПЕРСЕЙ СПАС АНДРОМЕДУ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" r="3094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В </a:t>
            </a:r>
            <a:r>
              <a:rPr lang="ru-RU" sz="2000" dirty="0">
                <a:solidFill>
                  <a:srgbClr val="FFFF00"/>
                </a:solidFill>
              </a:rPr>
              <a:t>названиях звездного неба отразился миф о герое Персее. 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142718"/>
      </p:ext>
    </p:extLst>
  </p:cSld>
  <p:clrMapOvr>
    <a:masterClrMapping/>
  </p:clrMapOvr>
  <p:transition>
    <p:cover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r="3333"/>
          <a:stretch>
            <a:fillRect/>
          </a:stretch>
        </p:blipFill>
        <p:spPr>
          <a:xfrm>
            <a:off x="1403648" y="612774"/>
            <a:ext cx="6552728" cy="483244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210659"/>
      </p:ext>
    </p:extLst>
  </p:cSld>
  <p:clrMapOvr>
    <a:masterClrMapping/>
  </p:clrMapOvr>
  <p:transition>
    <p:cover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221088"/>
            <a:ext cx="5486400" cy="72008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  <a:effectLst/>
              </a:rPr>
              <a:t>КАК КРЫЛАТЫЙ КОНЬ ПЕГАС «ЗАЛЕТЕЛ» НА НЕБО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8" r="9488"/>
          <a:stretch>
            <a:fillRect/>
          </a:stretch>
        </p:blipFill>
        <p:spPr>
          <a:xfrm>
            <a:off x="1792288" y="612775"/>
            <a:ext cx="5486400" cy="36083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15616" y="5013176"/>
            <a:ext cx="7488832" cy="1159024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Рядом с Андромедой находится созвездие Пегаса, которое особенно хорошо видно в полночь в середине октября. Три звезды этого созвездия и звезда альфа Андромеды образуют фигуру, получившую у астрономов название «Большой квадрат». Его можно легко найти на осеннем небе. Крылатый конь Пегас возник из обезглавленного Персеем тела Медузы Горгоны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823143"/>
      </p:ext>
    </p:extLst>
  </p:cSld>
  <p:clrMapOvr>
    <a:masterClrMapping/>
  </p:clrMapOvr>
  <p:transition>
    <p:cover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В безоблачную и безлунную ночь вдали от населенных пунктов можно различит около 3000 звезд.</a:t>
            </a:r>
            <a:br>
              <a:rPr lang="ru-RU" sz="2400">
                <a:solidFill>
                  <a:schemeClr val="hlink"/>
                </a:solidFill>
              </a:rPr>
            </a:br>
            <a:r>
              <a:rPr lang="ru-RU" sz="2400">
                <a:solidFill>
                  <a:schemeClr val="hlink"/>
                </a:solidFill>
              </a:rPr>
              <a:t>Вся  небесная сфера содержит около 6000 звезд, видимых невооруженным глазом</a:t>
            </a:r>
          </a:p>
        </p:txBody>
      </p:sp>
      <p:pic>
        <p:nvPicPr>
          <p:cNvPr id="5125" name="Picture 5" descr="1222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57338"/>
            <a:ext cx="914400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763713" y="6092825"/>
            <a:ext cx="575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Звездное небо в районе созвездия Возничего</a:t>
            </a:r>
          </a:p>
        </p:txBody>
      </p:sp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  <a:effectLst/>
              </a:rPr>
              <a:t>САМОЕ КРАСИВОЕ СОЗВЕЗДИЕ ЮЖНОГО НЕБА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23" b="21223"/>
          <a:stretch>
            <a:fillRect/>
          </a:stretch>
        </p:blipFill>
        <p:spPr>
          <a:xfrm>
            <a:off x="1619672" y="476673"/>
            <a:ext cx="6048672" cy="410445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5367338"/>
            <a:ext cx="7272808" cy="804862"/>
          </a:xfrm>
        </p:spPr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На всем небе нет иного созвездия, которое бы содержало столько интересных и легко доступных для наблюдения объектов, как Орион, расположенный вблизи созвездия Тельца.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31965"/>
      </p:ext>
    </p:extLst>
  </p:cSld>
  <p:clrMapOvr>
    <a:masterClrMapping/>
  </p:clrMapOvr>
  <p:transition>
    <p:cover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FF00"/>
                </a:solidFill>
                <a:effectLst/>
              </a:rPr>
              <a:t>ОТКУДА НА НЕБЕ ВОЛОСЫ ВЕРОНИКИ</a:t>
            </a:r>
            <a:r>
              <a:rPr lang="ru-RU" dirty="0">
                <a:effectLst/>
              </a:rPr>
              <a:t>?</a:t>
            </a:r>
            <a:endParaRPr lang="ru-RU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7" b="4187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>
                <a:solidFill>
                  <a:srgbClr val="FFFF00"/>
                </a:solidFill>
              </a:rPr>
              <a:t>У египетского царя Птолемея </a:t>
            </a:r>
            <a:r>
              <a:rPr lang="ru-RU" dirty="0" err="1">
                <a:solidFill>
                  <a:srgbClr val="FFFF00"/>
                </a:solidFill>
              </a:rPr>
              <a:t>Эвергета</a:t>
            </a:r>
            <a:r>
              <a:rPr lang="ru-RU" dirty="0">
                <a:solidFill>
                  <a:srgbClr val="FFFF00"/>
                </a:solidFill>
              </a:rPr>
              <a:t> была красавица супруга, царица Вероника Особенно великолепны были ее роскошные длинные </a:t>
            </a:r>
            <a:r>
              <a:rPr lang="ru-RU" dirty="0"/>
              <a:t>волосы.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7674938"/>
      </p:ext>
    </p:extLst>
  </p:cSld>
  <p:clrMapOvr>
    <a:masterClrMapping/>
  </p:clrMapOvr>
  <p:transition>
    <p:cover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>
                <a:solidFill>
                  <a:srgbClr val="FFFF00"/>
                </a:solidFill>
              </a:rPr>
              <a:t>Зодиак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556792"/>
            <a:ext cx="5688632" cy="417646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2602632" cy="4691063"/>
          </a:xfrm>
        </p:spPr>
        <p:txBody>
          <a:bodyPr/>
          <a:lstStyle/>
          <a:p>
            <a:r>
              <a:rPr lang="ru-RU" sz="1200" dirty="0">
                <a:solidFill>
                  <a:srgbClr val="FFFF00"/>
                </a:solidFill>
              </a:rPr>
              <a:t>Зодиакальные созвездия, зодиак, зодиакальный круг (от греч. </a:t>
            </a:r>
            <a:r>
              <a:rPr lang="ru-RU" sz="1200" dirty="0" err="1">
                <a:solidFill>
                  <a:srgbClr val="FFFF00"/>
                </a:solidFill>
              </a:rPr>
              <a:t>ζωδι</a:t>
            </a:r>
            <a:r>
              <a:rPr lang="ru-RU" sz="1200" dirty="0">
                <a:solidFill>
                  <a:srgbClr val="FFFF00"/>
                </a:solidFill>
              </a:rPr>
              <a:t>ακός, «звериный») — 12 созвездий, расположенных вдоль видимого годового пути Солнца среди звёзд — эклиптики. Хотя Солнце проходит также и через 13-е созвездие — созвездие Змееносца, его по древней традиции к зодиакальным созвездиям не причисляют.</a:t>
            </a:r>
          </a:p>
          <a:p>
            <a:endParaRPr lang="ru-RU" sz="1200" dirty="0">
              <a:solidFill>
                <a:srgbClr val="FFFF00"/>
              </a:solidFill>
            </a:endParaRPr>
          </a:p>
          <a:p>
            <a:r>
              <a:rPr lang="ru-RU" sz="1200" dirty="0">
                <a:solidFill>
                  <a:srgbClr val="FFFF00"/>
                </a:solidFill>
              </a:rPr>
              <a:t>Существует также понятие «зодиакальный пояс»: это — полоса на небе, из которой не выходят в своём движении среди звёзд Солнце, Луна и планеты.</a:t>
            </a:r>
          </a:p>
          <a:p>
            <a:endParaRPr lang="ru-RU" sz="1200" dirty="0">
              <a:solidFill>
                <a:srgbClr val="FFFF00"/>
              </a:solidFill>
            </a:endParaRPr>
          </a:p>
          <a:p>
            <a:r>
              <a:rPr lang="ru-RU" sz="1200" dirty="0">
                <a:solidFill>
                  <a:srgbClr val="FFFF00"/>
                </a:solidFill>
              </a:rPr>
              <a:t>Считается, что зодиакальные созвездия были выделены в особую группу ещё в Древней Греции, во времена </a:t>
            </a:r>
            <a:r>
              <a:rPr lang="ru-RU" sz="1200" dirty="0" err="1">
                <a:solidFill>
                  <a:srgbClr val="FFFF00"/>
                </a:solidFill>
              </a:rPr>
              <a:t>Евдокса</a:t>
            </a:r>
            <a:r>
              <a:rPr lang="ru-RU" sz="1200" dirty="0">
                <a:solidFill>
                  <a:srgbClr val="FFFF00"/>
                </a:solidFill>
              </a:rPr>
              <a:t> </a:t>
            </a:r>
            <a:r>
              <a:rPr lang="ru-RU" sz="1200" dirty="0" err="1">
                <a:solidFill>
                  <a:srgbClr val="FFFF00"/>
                </a:solidFill>
              </a:rPr>
              <a:t>Книдского</a:t>
            </a:r>
            <a:r>
              <a:rPr lang="ru-RU" sz="1200" dirty="0">
                <a:solidFill>
                  <a:srgbClr val="FFFF00"/>
                </a:solidFill>
              </a:rPr>
              <a:t>; позже каждому из этих созвездий был присвоен свой знак </a:t>
            </a:r>
          </a:p>
        </p:txBody>
      </p:sp>
    </p:spTree>
    <p:extLst>
      <p:ext uri="{BB962C8B-B14F-4D97-AF65-F5344CB8AC3E}">
        <p14:creationId xmlns:p14="http://schemas.microsoft.com/office/powerpoint/2010/main" val="1615217681"/>
      </p:ext>
    </p:extLst>
  </p:cSld>
  <p:clrMapOvr>
    <a:masterClrMapping/>
  </p:clrMapOvr>
  <p:transition>
    <p:cover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141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68413"/>
            <a:ext cx="914400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Самая известная группа звезд в северном полушарии – Ковш Большой медведицы</a:t>
            </a:r>
          </a:p>
        </p:txBody>
      </p:sp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Астрономы древности разделили звездное небо на созвездия. Большая часть созвездий, названных во времена Гиппарха и Птолемея, имеет названия животных или героев мифов.</a:t>
            </a:r>
          </a:p>
        </p:txBody>
      </p:sp>
      <p:pic>
        <p:nvPicPr>
          <p:cNvPr id="7173" name="Picture 5" descr="1223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565400"/>
            <a:ext cx="14287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 descr="1193_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81563" y="2060575"/>
            <a:ext cx="2992437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23850" y="4581525"/>
            <a:ext cx="21605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Гиппарх.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724525" y="5589588"/>
            <a:ext cx="15843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Птолемей.</a:t>
            </a:r>
          </a:p>
        </p:txBody>
      </p:sp>
    </p:spTree>
  </p:cSld>
  <p:clrMapOvr>
    <a:masterClrMapping/>
  </p:clrMapOvr>
  <p:transition advClick="0" advTm="16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Тысячи лет назад яркие звезды условно соединили в фигуры, которые назвали созвездиями</a:t>
            </a:r>
            <a:r>
              <a:rPr lang="ru-RU" sz="2000">
                <a:solidFill>
                  <a:schemeClr val="hlink"/>
                </a:solidFill>
              </a:rPr>
              <a:t>.</a:t>
            </a:r>
          </a:p>
        </p:txBody>
      </p:sp>
      <p:pic>
        <p:nvPicPr>
          <p:cNvPr id="9221" name="Picture 5" descr="1224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96975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835150" y="6237288"/>
            <a:ext cx="64087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rgbClr val="000000"/>
                </a:solidFill>
              </a:rPr>
              <a:t>Созвездия Змееносец и Змея из атласа Флемстида</a:t>
            </a:r>
          </a:p>
        </p:txBody>
      </p:sp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Изображения созвездий из старинного атласа Гевелия</a:t>
            </a:r>
          </a:p>
        </p:txBody>
      </p:sp>
      <p:pic>
        <p:nvPicPr>
          <p:cNvPr id="11269" name="Picture 5" descr="1225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1052513"/>
            <a:ext cx="2487612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 descr="1227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1484313"/>
            <a:ext cx="286385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1" name="Picture 7" descr="2507_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4005263"/>
            <a:ext cx="2957512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795963" y="5013325"/>
            <a:ext cx="19446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Телец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995738" y="2060575"/>
            <a:ext cx="12969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Кит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 flipV="1">
            <a:off x="6156325" y="4213225"/>
            <a:ext cx="1800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ot="10800000">
            <a:spAutoFit/>
          </a:bodyPr>
          <a:lstStyle/>
          <a:p>
            <a:endParaRPr lang="ru-RU"/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300788" y="4076700"/>
            <a:ext cx="15843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Кассиопея</a:t>
            </a:r>
          </a:p>
        </p:txBody>
      </p:sp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3" grpId="0"/>
      <p:bldP spid="112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362950" cy="1687513"/>
          </a:xfrm>
        </p:spPr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В 1603 году Иоганн Байер начал обозначать яркие звезды каждого созвездия буквами греческого алфавита (</a:t>
            </a:r>
            <a:r>
              <a:rPr lang="el-GR" sz="2400">
                <a:solidFill>
                  <a:schemeClr val="hlink"/>
                </a:solidFill>
                <a:cs typeface="Arial" charset="0"/>
              </a:rPr>
              <a:t>α</a:t>
            </a:r>
            <a:r>
              <a:rPr lang="ru-RU" sz="2400">
                <a:solidFill>
                  <a:schemeClr val="hlink"/>
                </a:solidFill>
                <a:cs typeface="Arial" charset="0"/>
              </a:rPr>
              <a:t> </a:t>
            </a:r>
            <a:r>
              <a:rPr lang="ru-RU" sz="2400">
                <a:solidFill>
                  <a:schemeClr val="hlink"/>
                </a:solidFill>
                <a:sym typeface="Wingdings" pitchFamily="2" charset="2"/>
              </a:rPr>
              <a:t>альфа) ,(</a:t>
            </a:r>
            <a:r>
              <a:rPr lang="el-GR" sz="2400">
                <a:solidFill>
                  <a:schemeClr val="hlink"/>
                </a:solidFill>
                <a:cs typeface="Arial" charset="0"/>
                <a:sym typeface="Wingdings" pitchFamily="2" charset="2"/>
              </a:rPr>
              <a:t>β</a:t>
            </a:r>
            <a:r>
              <a:rPr lang="ru-RU" sz="2400">
                <a:solidFill>
                  <a:schemeClr val="hlink"/>
                </a:solidFill>
                <a:sym typeface="Wingdings" pitchFamily="2" charset="2"/>
              </a:rPr>
              <a:t> бета), (</a:t>
            </a:r>
            <a:r>
              <a:rPr lang="el-GR" sz="2400">
                <a:solidFill>
                  <a:schemeClr val="hlink"/>
                </a:solidFill>
                <a:cs typeface="Arial" charset="0"/>
                <a:sym typeface="Wingdings" pitchFamily="2" charset="2"/>
              </a:rPr>
              <a:t>γ</a:t>
            </a:r>
            <a:r>
              <a:rPr lang="ru-RU" sz="2400">
                <a:solidFill>
                  <a:schemeClr val="hlink"/>
                </a:solidFill>
                <a:cs typeface="Arial" charset="0"/>
                <a:sym typeface="Wingdings" pitchFamily="2" charset="2"/>
              </a:rPr>
              <a:t> </a:t>
            </a:r>
            <a:r>
              <a:rPr lang="ru-RU" sz="2400">
                <a:solidFill>
                  <a:schemeClr val="hlink"/>
                </a:solidFill>
                <a:sym typeface="Wingdings" pitchFamily="2" charset="2"/>
              </a:rPr>
              <a:t>гамма), (</a:t>
            </a:r>
            <a:r>
              <a:rPr lang="el-GR" sz="2400">
                <a:solidFill>
                  <a:schemeClr val="hlink"/>
                </a:solidFill>
                <a:cs typeface="Arial" charset="0"/>
                <a:sym typeface="Wingdings" pitchFamily="2" charset="2"/>
              </a:rPr>
              <a:t>ε</a:t>
            </a:r>
            <a:r>
              <a:rPr lang="ru-RU" sz="2400">
                <a:solidFill>
                  <a:schemeClr val="hlink"/>
                </a:solidFill>
                <a:sym typeface="Wingdings" pitchFamily="2" charset="2"/>
              </a:rPr>
              <a:t> дельта) и так далее, в порядке убывания их блеска. Эти обозначения используются до сих пор</a:t>
            </a:r>
            <a:endParaRPr lang="ru-RU" sz="2400">
              <a:solidFill>
                <a:schemeClr val="hlink"/>
              </a:solidFill>
            </a:endParaRPr>
          </a:p>
        </p:txBody>
      </p:sp>
      <p:pic>
        <p:nvPicPr>
          <p:cNvPr id="15365" name="Picture 5" descr="1228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60575"/>
            <a:ext cx="9144000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91513" cy="1471613"/>
          </a:xfrm>
        </p:spPr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Созвездием называется участок небесной сферы, границы которого определены специальным решение Международного астрономического союза (МАС).</a:t>
            </a:r>
            <a:br>
              <a:rPr lang="ru-RU" sz="2400">
                <a:solidFill>
                  <a:schemeClr val="hlink"/>
                </a:solidFill>
              </a:rPr>
            </a:br>
            <a:r>
              <a:rPr lang="ru-RU" sz="2400">
                <a:solidFill>
                  <a:schemeClr val="hlink"/>
                </a:solidFill>
              </a:rPr>
              <a:t>Всего на небесной сфере – 88 созвездий</a:t>
            </a:r>
          </a:p>
        </p:txBody>
      </p:sp>
      <p:pic>
        <p:nvPicPr>
          <p:cNvPr id="17413" name="Picture 5" descr="1230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00213"/>
            <a:ext cx="914400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6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>
                <a:solidFill>
                  <a:schemeClr val="hlink"/>
                </a:solidFill>
              </a:rPr>
              <a:t>Самые яркие звезды имеют собственные названия</a:t>
            </a:r>
          </a:p>
        </p:txBody>
      </p:sp>
      <p:pic>
        <p:nvPicPr>
          <p:cNvPr id="21509" name="Picture 5" descr="2440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7338"/>
            <a:ext cx="9144000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15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416</TotalTime>
  <Words>539</Words>
  <Application>Microsoft Office PowerPoint</Application>
  <PresentationFormat>Экран (4:3)</PresentationFormat>
  <Paragraphs>42</Paragraphs>
  <Slides>22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Вершина горы</vt:lpstr>
      <vt:lpstr>Звездное небо</vt:lpstr>
      <vt:lpstr>В безоблачную и безлунную ночь вдали от населенных пунктов можно различит около 3000 звезд. Вся  небесная сфера содержит около 6000 звезд, видимых невооруженным глазом</vt:lpstr>
      <vt:lpstr>Самая известная группа звезд в северном полушарии – Ковш Большой медведицы</vt:lpstr>
      <vt:lpstr>Астрономы древности разделили звездное небо на созвездия. Большая часть созвездий, названных во времена Гиппарха и Птолемея, имеет названия животных или героев мифов.</vt:lpstr>
      <vt:lpstr>Тысячи лет назад яркие звезды условно соединили в фигуры, которые назвали созвездиями.</vt:lpstr>
      <vt:lpstr>Изображения созвездий из старинного атласа Гевелия</vt:lpstr>
      <vt:lpstr>В 1603 году Иоганн Байер начал обозначать яркие звезды каждого созвездия буквами греческого алфавита (α альфа) ,(β бета), (γ гамма), (ε дельта) и так далее, в порядке убывания их блеска. Эти обозначения используются до сих пор</vt:lpstr>
      <vt:lpstr>Созвездием называется участок небесной сферы, границы которого определены специальным решение Международного астрономического союза (МАС). Всего на небесной сфере – 88 созвездий</vt:lpstr>
      <vt:lpstr>Самые яркие звезды имеют собственные названия</vt:lpstr>
      <vt:lpstr>Созвездие Большой Медведицы может служить хорошим помощником для запоминания ярчайших звезд Северного полушария</vt:lpstr>
      <vt:lpstr>По ковшу Большой медведицы легко определить северное направление</vt:lpstr>
      <vt:lpstr>Яркие звезды Вега, Денеб и Альтаир образуют Летний треугольник</vt:lpstr>
      <vt:lpstr>Зимний треугольник составляют ярчайшие звезды Ориона, Большого Пса и Малого Пса</vt:lpstr>
      <vt:lpstr>До изобретения компаса звезды были основными ориентирами: именно по ним древние мореходы и путешественники находили нужное направление. Астронавигация (ориентирование по звездам) сохранила свое значение и в наш век спутников и атомной энергии.  Она необходима для  штурманов и космонавтов, капитанов и пилотов Навигационными называют 25 ярчайших звезд, с помощью которых определяют местонахождение корабля</vt:lpstr>
      <vt:lpstr>Презентация PowerPoint</vt:lpstr>
      <vt:lpstr>Презентация PowerPoint</vt:lpstr>
      <vt:lpstr>КАК ПЕРСЕЙ СПАС АНДРОМЕДУ</vt:lpstr>
      <vt:lpstr>Презентация PowerPoint</vt:lpstr>
      <vt:lpstr>КАК КРЫЛАТЫЙ КОНЬ ПЕГАС «ЗАЛЕТЕЛ» НА НЕБО</vt:lpstr>
      <vt:lpstr>САМОЕ КРАСИВОЕ СОЗВЕЗДИЕ ЮЖНОГО НЕБА</vt:lpstr>
      <vt:lpstr>ОТКУДА НА НЕБЕ ВОЛОСЫ ВЕРОНИКИ?</vt:lpstr>
      <vt:lpstr>Зодиак</vt:lpstr>
    </vt:vector>
  </TitlesOfParts>
  <Company>Кураловская средняя школа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Звездное небо</dc:title>
  <dc:creator>Авдонин Александр Петрович</dc:creator>
  <cp:lastModifiedBy>Жека</cp:lastModifiedBy>
  <cp:revision>23</cp:revision>
  <dcterms:created xsi:type="dcterms:W3CDTF">2005-11-29T08:41:14Z</dcterms:created>
  <dcterms:modified xsi:type="dcterms:W3CDTF">2016-10-21T17:38:02Z</dcterms:modified>
</cp:coreProperties>
</file>